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33" d="100"/>
          <a:sy n="33" d="100"/>
        </p:scale>
        <p:origin x="1464" y="-2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그림 36">
            <a:extLst>
              <a:ext uri="{FF2B5EF4-FFF2-40B4-BE49-F238E27FC236}">
                <a16:creationId xmlns:a16="http://schemas.microsoft.com/office/drawing/2014/main" id="{C2CBF303-41C5-40A5-9B3D-B115F3DE8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449" y="26062442"/>
            <a:ext cx="9711748" cy="7147093"/>
          </a:xfrm>
          <a:prstGeom prst="rect">
            <a:avLst/>
          </a:prstGeom>
        </p:spPr>
      </p:pic>
      <p:sp>
        <p:nvSpPr>
          <p:cNvPr id="6" name="모서리가 둥근 직사각형 5"/>
          <p:cNvSpPr/>
          <p:nvPr/>
        </p:nvSpPr>
        <p:spPr>
          <a:xfrm>
            <a:off x="1152773" y="9336174"/>
            <a:ext cx="28268612" cy="3185363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dirty="0">
                <a:ln w="28575">
                  <a:noFill/>
                  <a:prstDash val="dash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US" altLang="ko-KR" sz="4000" dirty="0">
              <a:solidFill>
                <a:schemeClr val="tx1"/>
              </a:solidFill>
              <a:effectLst/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r>
              <a:rPr lang="en-US" altLang="ko-KR" sz="4000" dirty="0">
                <a:solidFill>
                  <a:schemeClr val="tx1"/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kumimoji="1" lang="en-US" altLang="ko-KR" sz="4000" kern="100" dirty="0">
                <a:solidFill>
                  <a:schemeClr val="tx1"/>
                </a:solidFill>
                <a:latin typeface="Times New Roman" panose="02020603050405020304" pitchFamily="18" charset="0"/>
                <a:ea typeface="바탕" panose="02030600000101010101" pitchFamily="18" charset="-127"/>
              </a:rPr>
              <a:t>This work presents frequency multiplying DLL using 65-nm COMS technology.  This circuit is wideband frequency multiplier with multiplication ratio of 8 Waveform synthesized at a very low frequency about 1GHz for 8GHz output using direct digital synthesis (DDS). </a:t>
            </a:r>
            <a:endParaRPr kumimoji="1" lang="ko-KR" altLang="en-US" sz="4000" kern="100" dirty="0">
              <a:solidFill>
                <a:schemeClr val="tx1"/>
              </a:solidFill>
              <a:latin typeface="Times New Roman" panose="02020603050405020304" pitchFamily="18" charset="0"/>
              <a:ea typeface="바탕" panose="02030600000101010101" pitchFamily="18" charset="-127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117995" y="12736538"/>
            <a:ext cx="28268612" cy="21740206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117995" y="34656349"/>
            <a:ext cx="28268612" cy="6186851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7" name="모서리가 둥근 직사각형 4">
            <a:extLst>
              <a:ext uri="{FF2B5EF4-FFF2-40B4-BE49-F238E27FC236}">
                <a16:creationId xmlns:a16="http://schemas.microsoft.com/office/drawing/2014/main" id="{F1983B36-AC3C-43D7-B638-64451FBD8B82}"/>
              </a:ext>
            </a:extLst>
          </p:cNvPr>
          <p:cNvSpPr/>
          <p:nvPr/>
        </p:nvSpPr>
        <p:spPr>
          <a:xfrm>
            <a:off x="1117995" y="3575449"/>
            <a:ext cx="28268612" cy="565704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n-US" altLang="ko-KR" sz="7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Design of x8 Frequency-Multiplying DLL Using 65-nm CMOS Technology</a:t>
            </a:r>
          </a:p>
          <a:p>
            <a:pPr algn="ctr">
              <a:spcBef>
                <a:spcPct val="50000"/>
              </a:spcBef>
            </a:pP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Jae Hyun Park, Dong </a:t>
            </a:r>
            <a:r>
              <a:rPr lang="en-US" altLang="ko-KR" sz="5400" dirty="0" err="1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Yeol</a:t>
            </a: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Yang, and Byung-Sung Kim</a:t>
            </a:r>
          </a:p>
          <a:p>
            <a:pPr algn="ctr">
              <a:spcBef>
                <a:spcPct val="50000"/>
              </a:spcBef>
            </a:pPr>
            <a:r>
              <a:rPr lang="en-US" altLang="ko-KR" sz="5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RF Microelectronic Design Lab., Sungkyunkwan University, Suwon 440-746, Korea </a:t>
            </a:r>
          </a:p>
        </p:txBody>
      </p:sp>
      <p:sp>
        <p:nvSpPr>
          <p:cNvPr id="10" name="TextBox 89">
            <a:extLst>
              <a:ext uri="{FF2B5EF4-FFF2-40B4-BE49-F238E27FC236}">
                <a16:creationId xmlns:a16="http://schemas.microsoft.com/office/drawing/2014/main" id="{021428BC-437A-4C87-87EB-7D987E71D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87079" y="34585216"/>
            <a:ext cx="13833997" cy="6463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indent="182880" algn="just"/>
            <a:r>
              <a:rPr lang="en-US" altLang="ko-KR" sz="5400" dirty="0"/>
              <a:t>Acknowledgement</a:t>
            </a:r>
          </a:p>
          <a:p>
            <a:pPr indent="182880" algn="just"/>
            <a:r>
              <a:rPr lang="en-US" altLang="ko-KR" sz="4000" b="0" dirty="0">
                <a:cs typeface="Times New Roman" pitchFamily="18" charset="0"/>
              </a:rPr>
              <a:t>The chip fabrication and EDA tool were supported by the IC Design Education Center(IDEC), Korea.</a:t>
            </a:r>
            <a:endParaRPr lang="en-US" altLang="ko-KR" sz="5400" dirty="0"/>
          </a:p>
          <a:p>
            <a:pPr indent="182880" algn="just"/>
            <a:r>
              <a:rPr lang="en-US" altLang="ko-KR" sz="4000" b="0" dirty="0">
                <a:cs typeface="Times New Roman" pitchFamily="18" charset="0"/>
              </a:rPr>
              <a:t>This material is based upon work supported by the Ministry of Trade, Industry &amp; Energy(MOTIE, Korea) under Development Program of Next-Generation Intelligent Semiconductor Technology (Design and Manufacturing). No.20009868, Development of 120GHz light-weight low-power Radar SoC for OMS(Occupancy Monitoring System).</a:t>
            </a:r>
          </a:p>
          <a:p>
            <a:pPr indent="182880" algn="just"/>
            <a:endParaRPr lang="en-US" altLang="ko-KR" sz="4000" b="0" dirty="0">
              <a:cs typeface="Times New Roman" pitchFamily="18" charset="0"/>
            </a:endParaRPr>
          </a:p>
        </p:txBody>
      </p:sp>
      <p:sp>
        <p:nvSpPr>
          <p:cNvPr id="12" name="TextBox 89">
            <a:extLst>
              <a:ext uri="{FF2B5EF4-FFF2-40B4-BE49-F238E27FC236}">
                <a16:creationId xmlns:a16="http://schemas.microsoft.com/office/drawing/2014/main" id="{A61D44A3-47B0-47DD-8297-F091FF62F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088" y="13044089"/>
            <a:ext cx="13614400" cy="1480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algn="l" latinLnBrk="1"/>
            <a:r>
              <a:rPr lang="en-US" altLang="ko-KR" sz="5000" b="0" dirty="0"/>
              <a:t> </a:t>
            </a:r>
            <a:r>
              <a:rPr lang="en-US" altLang="ko-KR" sz="5000" dirty="0"/>
              <a:t>I. Introduction</a:t>
            </a:r>
          </a:p>
          <a:p>
            <a:pPr algn="l" latinLnBrk="1"/>
            <a:r>
              <a:rPr lang="en-US" altLang="ko-KR" sz="4000" b="0" kern="100" dirty="0">
                <a:ea typeface="바탕" panose="02030600000101010101" pitchFamily="18" charset="-127"/>
              </a:rPr>
              <a:t> This work presents low frequency multiplier to drive W-BAND FMCW radar. This circuit is wideband frequency multiplier with multiplication ratio of 8, 1GHz to 8GHz .</a:t>
            </a:r>
            <a:r>
              <a:rPr lang="en-US" altLang="ko-KR" sz="4000" dirty="0">
                <a:solidFill>
                  <a:schemeClr val="tx1"/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4000" b="0" kern="100" dirty="0">
                <a:ea typeface="바탕" panose="02030600000101010101" pitchFamily="18" charset="-127"/>
              </a:rPr>
              <a:t>It was designed to make a W-BAND FMCW radar application assuming additional multiplier followed behind.</a:t>
            </a:r>
          </a:p>
          <a:p>
            <a:pPr algn="just"/>
            <a:endParaRPr lang="en-US" altLang="ko-KR" sz="2000" b="0" dirty="0"/>
          </a:p>
          <a:p>
            <a:pPr algn="just" latinLnBrk="1"/>
            <a:r>
              <a:rPr lang="en-US" altLang="ko-KR" sz="5000" dirty="0"/>
              <a:t>II. Description</a:t>
            </a:r>
          </a:p>
          <a:p>
            <a:pPr algn="just" latinLnBrk="1"/>
            <a:endParaRPr lang="en-US" altLang="ko-KR" sz="1000" dirty="0"/>
          </a:p>
          <a:p>
            <a:pPr algn="just"/>
            <a:r>
              <a:rPr lang="en-US" altLang="ko-KR" sz="4000" b="0" kern="100" dirty="0">
                <a:ea typeface="바탕" panose="02030600000101010101" pitchFamily="18" charset="-127"/>
              </a:rPr>
              <a:t> The 1-GHz single-ended reference signal is converted to the differential signal through a differential amplifier. The differential signal is injected into one of the ring buffer cells to drive the inverter chain. A current staved ring buffer with eight cells is used to generate eight differential signals with T*3/8 time delay, i.e., 3π/8 phase offset. The 1-GHz voltage signals from the ring buffer are combined in the current domain by the adder amplifier. The adder is eight common-source (CS) differential amplifiers sharing the output load, as shown in Fig. 1(b).</a:t>
            </a:r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400" b="0" dirty="0"/>
          </a:p>
          <a:p>
            <a:pPr algn="just" latinLnBrk="1"/>
            <a:endParaRPr lang="en-US" altLang="ko-KR" sz="5000" b="0" dirty="0"/>
          </a:p>
        </p:txBody>
      </p:sp>
      <p:sp>
        <p:nvSpPr>
          <p:cNvPr id="16" name="TextBox 89">
            <a:extLst>
              <a:ext uri="{FF2B5EF4-FFF2-40B4-BE49-F238E27FC236}">
                <a16:creationId xmlns:a16="http://schemas.microsoft.com/office/drawing/2014/main" id="{E9FBCE80-BFA7-4E2E-8325-C8CDD8C99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37606" y="12625220"/>
            <a:ext cx="13559968" cy="10710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algn="just"/>
            <a:endParaRPr lang="en-US" altLang="ko-KR" sz="2000" b="0" dirty="0"/>
          </a:p>
          <a:p>
            <a:r>
              <a:rPr lang="en-US" altLang="ko-KR" sz="5000" dirty="0"/>
              <a:t>III. Simulation Results</a:t>
            </a:r>
          </a:p>
          <a:p>
            <a:endParaRPr lang="en-US" altLang="ko-KR" sz="1000" b="0" dirty="0"/>
          </a:p>
          <a:p>
            <a:pPr algn="just"/>
            <a:r>
              <a:rPr lang="en-US" altLang="ko-KR" sz="4000" b="0" dirty="0"/>
              <a:t> Fig. 2 show the chip photograph of the x8 multiplier. The overall chip size is 550 um * 600 um.</a:t>
            </a:r>
          </a:p>
          <a:p>
            <a:pPr algn="just"/>
            <a:r>
              <a:rPr lang="en-US" altLang="ko-KR" sz="4000" b="0" dirty="0"/>
              <a:t>Fig. 3 shows simulation result, 8G output peak magnitude is -11dBm, and 35dBc compared to side spur</a:t>
            </a:r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pPr algn="just"/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en-US" altLang="ko-KR" sz="5000" b="0" dirty="0"/>
          </a:p>
          <a:p>
            <a:endParaRPr lang="ko-KR" altLang="ko-KR" sz="5000" b="0"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27503500-7641-4567-A875-2F08863BF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7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2100" b="0" i="0" u="none" strike="noStrike" cap="none" normalizeH="0" baseline="0">
                <a:ln>
                  <a:noFill/>
                </a:ln>
                <a:solidFill>
                  <a:srgbClr val="E8EAED"/>
                </a:solidFill>
                <a:effectLst/>
                <a:latin typeface="Arial Unicode MS"/>
                <a:ea typeface="inherit"/>
              </a:rPr>
              <a:t>additional multiplier</a:t>
            </a:r>
            <a:endParaRPr kumimoji="0" lang="ko-KR" altLang="ko-KR" sz="1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ko-KR" altLang="ko-KR" b="0" i="0" u="none" strike="noStrike" cap="none" normalizeH="0" baseline="0">
                <a:ln>
                  <a:noFill/>
                </a:ln>
                <a:solidFill>
                  <a:srgbClr val="BDC1C6"/>
                </a:solidFill>
                <a:effectLst/>
                <a:latin typeface="Arial" panose="020B0604020202020204" pitchFamily="34" charset="0"/>
                <a:ea typeface="Apple SD Gothic Neo"/>
              </a:rPr>
            </a:br>
            <a:endParaRPr kumimoji="0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E753873D-AF70-4BAD-BEA6-341B0CC810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451"/>
          <a:stretch/>
        </p:blipFill>
        <p:spPr>
          <a:xfrm>
            <a:off x="1442103" y="24309340"/>
            <a:ext cx="13643482" cy="3706446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73C1E121-6232-4FA3-BBB9-70F32E51E1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4305" y="29138033"/>
            <a:ext cx="11844370" cy="36028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6C4AFC6-A3A8-4AFE-B2F9-51D631EB538A}"/>
              </a:ext>
            </a:extLst>
          </p:cNvPr>
          <p:cNvSpPr txBox="1"/>
          <p:nvPr/>
        </p:nvSpPr>
        <p:spPr>
          <a:xfrm>
            <a:off x="2967755" y="33709823"/>
            <a:ext cx="113946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Figure 1. MDLL block diagram (a), edge combiner (b)</a:t>
            </a:r>
            <a:endParaRPr lang="ko-KR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A870F6-3165-4CE4-8A1B-99C5E56453A9}"/>
              </a:ext>
            </a:extLst>
          </p:cNvPr>
          <p:cNvSpPr txBox="1"/>
          <p:nvPr/>
        </p:nvSpPr>
        <p:spPr>
          <a:xfrm>
            <a:off x="8069666" y="28136438"/>
            <a:ext cx="7409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0" kern="100" dirty="0">
                <a:ea typeface="바탕" panose="02030600000101010101" pitchFamily="18" charset="-127"/>
              </a:rPr>
              <a:t>(a)</a:t>
            </a:r>
            <a:endParaRPr lang="ko-KR" altLang="en-US" sz="4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1FB7CFD-C368-4B3A-86C0-37C9EB865186}"/>
              </a:ext>
            </a:extLst>
          </p:cNvPr>
          <p:cNvSpPr txBox="1"/>
          <p:nvPr/>
        </p:nvSpPr>
        <p:spPr>
          <a:xfrm>
            <a:off x="8073522" y="32913140"/>
            <a:ext cx="7841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(b)</a:t>
            </a:r>
            <a:endParaRPr lang="ko-KR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5DDB860-8EC7-4B13-AD2B-186443554D85}"/>
              </a:ext>
            </a:extLst>
          </p:cNvPr>
          <p:cNvSpPr txBox="1"/>
          <p:nvPr/>
        </p:nvSpPr>
        <p:spPr>
          <a:xfrm>
            <a:off x="18408172" y="25432989"/>
            <a:ext cx="77446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Figure 2. MDLL Layout without pad</a:t>
            </a:r>
            <a:endParaRPr lang="ko-KR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EFAF4E9-AFA4-457D-9647-0708DFE2728B}"/>
              </a:ext>
            </a:extLst>
          </p:cNvPr>
          <p:cNvSpPr txBox="1"/>
          <p:nvPr/>
        </p:nvSpPr>
        <p:spPr>
          <a:xfrm>
            <a:off x="16728100" y="33650828"/>
            <a:ext cx="1123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Figure 3. Simulation result of output by 1G reference</a:t>
            </a:r>
            <a:endParaRPr lang="ko-KR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89">
            <a:extLst>
              <a:ext uri="{FF2B5EF4-FFF2-40B4-BE49-F238E27FC236}">
                <a16:creationId xmlns:a16="http://schemas.microsoft.com/office/drawing/2014/main" id="{B520B786-CE47-4999-8198-423848FF6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238" y="34842443"/>
            <a:ext cx="13064101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anose="02020603050405020304" pitchFamily="18" charset="0"/>
                <a:ea typeface="HY견명조" panose="02030600000101010101" pitchFamily="18" charset="-127"/>
              </a:defRPr>
            </a:lvl9pPr>
          </a:lstStyle>
          <a:p>
            <a:pPr indent="182880" algn="just"/>
            <a:r>
              <a:rPr lang="en-US" altLang="ko-KR" sz="5000" dirty="0">
                <a:cs typeface="Times New Roman" panose="02020603050405020304" pitchFamily="18" charset="0"/>
              </a:rPr>
              <a:t>IV. CONCLUSION</a:t>
            </a:r>
          </a:p>
          <a:p>
            <a:pPr indent="182880" algn="just"/>
            <a:r>
              <a:rPr lang="x-none" altLang="ko-KR" sz="4000" b="0" dirty="0"/>
              <a:t>Th</a:t>
            </a:r>
            <a:r>
              <a:rPr lang="en-US" altLang="ko-KR" sz="4000" b="0" dirty="0"/>
              <a:t>is paper demonstrated x8 multiplier for</a:t>
            </a:r>
            <a:r>
              <a:rPr lang="x-none" altLang="ko-KR" sz="4000" b="0" dirty="0"/>
              <a:t> </a:t>
            </a:r>
            <a:r>
              <a:rPr lang="en-US" altLang="ko-KR" sz="4000" b="0" dirty="0"/>
              <a:t>W-BAND FMCW radar using</a:t>
            </a:r>
            <a:r>
              <a:rPr lang="x-none" altLang="ko-KR" sz="4000" b="0" dirty="0"/>
              <a:t> Samsung 65-nm CMOS. The </a:t>
            </a:r>
            <a:r>
              <a:rPr lang="en-US" altLang="ko-KR" sz="4000" b="0" dirty="0"/>
              <a:t>multiplier</a:t>
            </a:r>
            <a:r>
              <a:rPr lang="x-none" altLang="ko-KR" sz="4000" b="0" dirty="0"/>
              <a:t> occupies </a:t>
            </a:r>
            <a:r>
              <a:rPr lang="en-US" altLang="ko-KR" sz="4000" b="0" dirty="0"/>
              <a:t>550</a:t>
            </a:r>
            <a:r>
              <a:rPr lang="x-none" altLang="ko-KR" sz="4000" b="0" dirty="0"/>
              <a:t>×</a:t>
            </a:r>
            <a:r>
              <a:rPr lang="en-US" altLang="ko-KR" sz="4000" b="0" dirty="0"/>
              <a:t>600</a:t>
            </a:r>
            <a:r>
              <a:rPr lang="x-none" altLang="ko-KR" sz="4000" b="0" dirty="0"/>
              <a:t> </a:t>
            </a:r>
            <a:r>
              <a:rPr lang="en-US" altLang="ko-KR" sz="4000" b="0" dirty="0"/>
              <a:t>u</a:t>
            </a:r>
            <a:r>
              <a:rPr lang="x-none" altLang="ko-KR" sz="4000" b="0" dirty="0"/>
              <a:t>m</a:t>
            </a:r>
            <a:r>
              <a:rPr lang="x-none" altLang="ko-KR" sz="4000" b="0" baseline="30000" dirty="0"/>
              <a:t>2 </a:t>
            </a:r>
            <a:r>
              <a:rPr lang="en-US" altLang="ko-KR" sz="4000" b="0" dirty="0"/>
              <a:t>with pad. The 8Ghz output magnitude is 11dBm, and 35dBc compared to side spur and power consumption  is 13.4mW.</a:t>
            </a:r>
            <a:endParaRPr lang="en-US" altLang="ko-KR" sz="4000" b="0" dirty="0">
              <a:cs typeface="Times New Roman" panose="02020603050405020304" pitchFamily="18" charset="0"/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6DE99F10-A7E9-44F7-8DE6-30B6A68F71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4524" y="16487826"/>
            <a:ext cx="10378980" cy="8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2288</TotalTime>
  <Words>446</Words>
  <Application>Microsoft Office PowerPoint</Application>
  <PresentationFormat>사용자 지정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Arial Unicode MS</vt:lpstr>
      <vt:lpstr>HY견고딕</vt:lpstr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양동열</cp:lastModifiedBy>
  <cp:revision>45</cp:revision>
  <dcterms:created xsi:type="dcterms:W3CDTF">2018-03-08T06:02:33Z</dcterms:created>
  <dcterms:modified xsi:type="dcterms:W3CDTF">2022-05-04T11:18:06Z</dcterms:modified>
</cp:coreProperties>
</file>